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9cc5ce7b42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9cc5ce7b42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9cc5ce7b42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9cc5ce7b42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cc5ce7b42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9cc5ce7b42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9cc5ce7b42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9cc5ce7b42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9cc5ce7b42_1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9cc5ce7b42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9cc5ce7b42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9cc5ce7b42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9cc5ce7b42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9cc5ce7b42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9cc5ce7b42_1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9cc5ce7b42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9cc5ce7b42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9cc5ce7b42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9cc5ce7b42_1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9cc5ce7b42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9cc2935bf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9cc2935bf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9cc5ce7b42_1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9cc5ce7b42_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9cc5ce7b42_1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9cc5ce7b42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9cc5ce7b42_1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9cc5ce7b42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9cc5ce7b42_1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9cc5ce7b42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9cc5ce7b42_1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9cc5ce7b42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9cc5ce7b42_1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9cc5ce7b42_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9cc5ce7b42_1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9cc5ce7b42_1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9cc5ce7b42_1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9cc5ce7b42_1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9cc5ce7b42_1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9cc5ce7b42_1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9cc5ce7b42_1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9cc5ce7b42_1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9cc5ce7b42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9cc5ce7b42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9cc5ce7b42_1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9cc5ce7b42_1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9cc5ce7b42_1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9cc5ce7b42_1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9cc5ce7b42_1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9cc5ce7b42_1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9cc5ce7b42_1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9cc5ce7b42_1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9cc5ce7b42_1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9cc5ce7b42_1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9cc5ce7b42_1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9cc5ce7b42_1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9cc5ce7b42_1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9cc5ce7b42_1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9cc5ce7b42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9cc5ce7b4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9cc5ce7b42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9cc5ce7b42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9cc5ce7b42_1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9cc5ce7b42_1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9cc5ce7b42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9cc5ce7b42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9cc5ce7b42_1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9cc5ce7b42_1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9cc5ce7b42_1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9cc5ce7b42_1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9cc5ce7b42_1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9cc5ce7b42_1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9cc5ce7b42_1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9cc5ce7b42_1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9cc5ce7b42_1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9cc5ce7b42_1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9cc5ce7b42_1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9cc5ce7b42_1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9cc5ce7b42_1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9cc5ce7b42_1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9cc5ce7b42_1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9cc5ce7b42_1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9cc5ce7b42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9cc5ce7b42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9cc5ce7b4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9cc5ce7b4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9cc5ce7b42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9cc5ce7b42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9cc5ce7b42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9cc5ce7b42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9cc5ce7b42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9cc5ce7b42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9cc5ce7b42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29cc5ce7b42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9cc5ce7b42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9cc5ce7b42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9cc5ce7b42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9cc5ce7b42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9cc5ce7b42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9cc5ce7b42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9cc5ce7b42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9cc5ce7b42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9cc5ce7b42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9cc5ce7b42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9cc5ce7b42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9cc5ce7b42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7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2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8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0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3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5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1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8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4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2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1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7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6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9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3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100"/>
              <a:t>经络</a:t>
            </a:r>
            <a:endParaRPr sz="3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100"/>
              <a:t> 中医针灸博士  范书琴</a:t>
            </a:r>
            <a:endParaRPr sz="31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5363" y="152400"/>
            <a:ext cx="6253274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363" y="152400"/>
            <a:ext cx="800726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500" y="152400"/>
            <a:ext cx="7688998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6788" y="152400"/>
            <a:ext cx="697043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200" y="152400"/>
            <a:ext cx="7941611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625" y="152400"/>
            <a:ext cx="794874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500" y="152400"/>
            <a:ext cx="796500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063" y="152400"/>
            <a:ext cx="791787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30"/>
          <p:cNvPicPr preferRelativeResize="0"/>
          <p:nvPr/>
        </p:nvPicPr>
        <p:blipFill rotWithShape="1">
          <a:blip r:embed="rId3">
            <a:alphaModFix/>
          </a:blip>
          <a:srcRect b="0" l="0" r="1283" t="0"/>
          <a:stretch/>
        </p:blipFill>
        <p:spPr>
          <a:xfrm>
            <a:off x="619463" y="152400"/>
            <a:ext cx="7905074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075" y="152400"/>
            <a:ext cx="7887848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 rot="242">
            <a:off x="311700" y="1075050"/>
            <a:ext cx="8520600" cy="41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/>
              <a:t>经络的概念术语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CN" sz="2200"/>
              <a:t>十二经脉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sz="2200"/>
              <a:t>作业</a:t>
            </a:r>
            <a:endParaRPr sz="2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975" y="152400"/>
            <a:ext cx="793204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3"/>
          <p:cNvPicPr preferRelativeResize="0"/>
          <p:nvPr/>
        </p:nvPicPr>
        <p:blipFill rotWithShape="1">
          <a:blip r:embed="rId3">
            <a:alphaModFix/>
          </a:blip>
          <a:srcRect b="0" l="0" r="882" t="0"/>
          <a:stretch/>
        </p:blipFill>
        <p:spPr>
          <a:xfrm>
            <a:off x="564875" y="152400"/>
            <a:ext cx="801425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150" y="152400"/>
            <a:ext cx="7963692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7600" y="152400"/>
            <a:ext cx="702877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400" y="152400"/>
            <a:ext cx="790320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188" y="152400"/>
            <a:ext cx="7975622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875" y="152400"/>
            <a:ext cx="793825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650" y="152400"/>
            <a:ext cx="789269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225" y="152400"/>
            <a:ext cx="783155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41"/>
          <p:cNvPicPr preferRelativeResize="0"/>
          <p:nvPr/>
        </p:nvPicPr>
        <p:blipFill rotWithShape="1">
          <a:blip r:embed="rId3">
            <a:alphaModFix/>
          </a:blip>
          <a:srcRect b="0" l="0" r="1739" t="0"/>
          <a:stretch/>
        </p:blipFill>
        <p:spPr>
          <a:xfrm>
            <a:off x="1876675" y="152400"/>
            <a:ext cx="539065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875" y="152400"/>
            <a:ext cx="793825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188" y="152400"/>
            <a:ext cx="796962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43"/>
          <p:cNvPicPr preferRelativeResize="0"/>
          <p:nvPr/>
        </p:nvPicPr>
        <p:blipFill rotWithShape="1">
          <a:blip r:embed="rId3">
            <a:alphaModFix/>
          </a:blip>
          <a:srcRect b="0" l="0" r="734" t="0"/>
          <a:stretch/>
        </p:blipFill>
        <p:spPr>
          <a:xfrm>
            <a:off x="488150" y="152400"/>
            <a:ext cx="816770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538" y="152400"/>
            <a:ext cx="8130927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900" y="152400"/>
            <a:ext cx="7840207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363" y="152400"/>
            <a:ext cx="800726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300" y="199275"/>
            <a:ext cx="794541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28975"/>
            <a:ext cx="8839200" cy="2885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5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词语解释：</a:t>
            </a:r>
            <a:endParaRPr b="1" sz="25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000">
                <a:solidFill>
                  <a:schemeClr val="dk1"/>
                </a:solidFill>
              </a:rPr>
              <a:t>1.   “</a:t>
            </a:r>
            <a:r>
              <a:rPr b="1" lang="zh-CN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臑</a:t>
            </a:r>
            <a:r>
              <a:rPr b="1" lang="zh-CN" sz="3000">
                <a:solidFill>
                  <a:schemeClr val="dk1"/>
                </a:solidFill>
              </a:rPr>
              <a:t>”</a:t>
            </a:r>
            <a:r>
              <a:rPr b="1" lang="zh-CN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—</a:t>
            </a:r>
            <a:r>
              <a:rPr lang="zh-CN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牲畜前肢的下半截；中医指人体自肩至肘前侧靠近腋部的隆起的肌肉</a:t>
            </a:r>
            <a:r>
              <a:rPr b="1" lang="zh-CN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。</a:t>
            </a:r>
            <a:endParaRPr b="1" sz="30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chemeClr val="dk1"/>
                </a:solidFill>
              </a:rPr>
              <a:t>2. </a:t>
            </a:r>
            <a:r>
              <a:rPr lang="zh-CN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“廉”</a:t>
            </a:r>
            <a:r>
              <a:rPr lang="zh-CN" sz="3000">
                <a:solidFill>
                  <a:schemeClr val="dk1"/>
                </a:solidFill>
              </a:rPr>
              <a:t> </a:t>
            </a:r>
            <a:r>
              <a:rPr lang="zh-CN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体表定位用词，即“侧”或“面”。</a:t>
            </a:r>
            <a:endParaRPr sz="30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3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CN" sz="3000">
                <a:solidFill>
                  <a:schemeClr val="dk1"/>
                </a:solidFill>
              </a:rPr>
              <a:t>1）</a:t>
            </a:r>
            <a:r>
              <a:rPr lang="zh-CN" sz="2700">
                <a:solidFill>
                  <a:schemeClr val="dk1"/>
                </a:solidFill>
              </a:rPr>
              <a:t> </a:t>
            </a:r>
            <a:r>
              <a:rPr lang="zh-CN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经络的作用</a:t>
            </a:r>
            <a:endParaRPr sz="30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6858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CN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运行气血，协调阴阳；</a:t>
            </a:r>
            <a:endParaRPr sz="30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6858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CN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抗御病邪，反映证候；</a:t>
            </a:r>
            <a:endParaRPr sz="30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6858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传导感应，调整虚实）</a:t>
            </a:r>
            <a:endParaRPr sz="30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8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0150" y="152400"/>
            <a:ext cx="444370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967" y="152400"/>
            <a:ext cx="819406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9250" y="152400"/>
            <a:ext cx="626549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99925"/>
            <a:ext cx="8839201" cy="3943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263" y="152400"/>
            <a:ext cx="7911484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3350" y="0"/>
            <a:ext cx="489730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350" y="152400"/>
            <a:ext cx="735730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34738"/>
            <a:ext cx="8839204" cy="1674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57688"/>
            <a:ext cx="8839196" cy="2428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2825" y="152400"/>
            <a:ext cx="3638355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1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经络速记口诀：</a:t>
            </a:r>
            <a:endParaRPr sz="21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100">
                <a:solidFill>
                  <a:srgbClr val="FF0000"/>
                </a:solidFill>
              </a:rPr>
              <a:t>1</a:t>
            </a:r>
            <a:r>
              <a:rPr lang="zh-CN" sz="21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任脉位于正前胸，心脏脾胃行不通；上连乳房下子宫，万一不通变老翁。</a:t>
            </a:r>
            <a:endParaRPr sz="21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100">
                <a:solidFill>
                  <a:srgbClr val="FF0000"/>
                </a:solidFill>
              </a:rPr>
              <a:t>2</a:t>
            </a:r>
            <a:r>
              <a:rPr lang="zh-CN" sz="21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督脉立于脊椎中，监督气血来运行；五脏六腑督脉宫，对应区域弯曲痛。</a:t>
            </a:r>
            <a:endParaRPr sz="21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800">
                <a:solidFill>
                  <a:srgbClr val="FF0000"/>
                </a:solidFill>
              </a:rPr>
              <a:t>3</a:t>
            </a:r>
            <a:r>
              <a:rPr lang="zh-CN" sz="28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胆经裤缝重叠行，分泌紊乱变神经；嗜睡液汗疲倦态，腋窝肿胀后脑痛；淋巴发炎局部胖，眼花目黄有增生。</a:t>
            </a:r>
            <a:endParaRPr sz="28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sz="2800">
                <a:solidFill>
                  <a:srgbClr val="FF0000"/>
                </a:solidFill>
              </a:rPr>
              <a:t>4</a:t>
            </a:r>
            <a:r>
              <a:rPr lang="zh-CN" sz="28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肝经对应胆经行，循环分泌掌控重，肤色发青腰疼痛，眼圈发黑有痛经；眼球发干眼屎多，肝火旺盛有罪行</a:t>
            </a:r>
            <a:endParaRPr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363" y="152400"/>
            <a:ext cx="791928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CN" sz="26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肝经后面是肾经，距离不远两指空；分泌系统掌控中，尿量稀少还尿频；眼袋眼皱足下冷，下肢肿胀善惊恐；经前腰酸背又痛，脸上出斑心发惊；记忆下降无睡梦，症状不同慢慢通。</a:t>
            </a:r>
            <a:endParaRPr sz="26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sz="2600">
                <a:solidFill>
                  <a:srgbClr val="FF0000"/>
                </a:solidFill>
              </a:rPr>
              <a:t>6</a:t>
            </a:r>
            <a:r>
              <a:rPr lang="zh-CN" sz="26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肾经对应膀胱经，泌尿骨骼掌控中；小便发黄膀胱痛，尿路发炎讲卫生；四肢无力后背痛，痔疮难坐肩颈痛</a:t>
            </a:r>
            <a:r>
              <a:rPr lang="zh-CN" sz="1000">
                <a:solidFill>
                  <a:srgbClr val="FF0000"/>
                </a:solidFill>
              </a:rPr>
              <a:t>5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6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300">
                <a:solidFill>
                  <a:srgbClr val="FF0000"/>
                </a:solidFill>
              </a:rPr>
              <a:t>7</a:t>
            </a:r>
            <a:r>
              <a:rPr lang="zh-CN" sz="2300">
                <a:solidFill>
                  <a:schemeClr val="dk1"/>
                </a:solidFill>
              </a:rPr>
              <a:t> </a:t>
            </a:r>
            <a:r>
              <a:rPr lang="zh-CN" sz="23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胃经位于胆经前，三指距离到经中；口腔糜乱牙肿痛，口干口臭腹胀痛；体热打嗝喜食冷，大便干燥且不通。</a:t>
            </a:r>
            <a:endParaRPr sz="23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300">
                <a:solidFill>
                  <a:srgbClr val="FF0000"/>
                </a:solidFill>
              </a:rPr>
              <a:t>8 </a:t>
            </a:r>
            <a:r>
              <a:rPr lang="zh-CN" sz="23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胃经对应是脾经，免疫神经掌控中；胃胀打嗝排气空，呕吐难耐肋下痛；曲张平血低血压，风湿还有关节痛。</a:t>
            </a:r>
            <a:endParaRPr sz="23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sz="2300">
                <a:solidFill>
                  <a:srgbClr val="FF0000"/>
                </a:solidFill>
              </a:rPr>
              <a:t>9 </a:t>
            </a:r>
            <a:r>
              <a:rPr lang="zh-CN" sz="23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食指腋窝大肠经，</a:t>
            </a:r>
            <a:r>
              <a:rPr lang="zh-CN" sz="2300">
                <a:solidFill>
                  <a:schemeClr val="dk1"/>
                </a:solidFill>
              </a:rPr>
              <a:t> </a:t>
            </a:r>
            <a:r>
              <a:rPr lang="zh-CN" sz="23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手臂外侧属阳经；消化神经掌控中，它要不痛腹胀痛；便秘口干肩颈痛，体热痔疮加头痛</a:t>
            </a:r>
            <a:endParaRPr sz="31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6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300">
                <a:solidFill>
                  <a:srgbClr val="FF0000"/>
                </a:solidFill>
              </a:rPr>
              <a:t>10 </a:t>
            </a:r>
            <a:r>
              <a:rPr lang="zh-CN" sz="23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胸到拇指胃肺经，手臂内侧属阴经；呼吸免疫掌控中，缺水敏感鼻不通，体热出汗背有痘，干燥痰多下咽痛；感冒发冷体内空。</a:t>
            </a:r>
            <a:endParaRPr sz="23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300">
                <a:solidFill>
                  <a:srgbClr val="FF0000"/>
                </a:solidFill>
              </a:rPr>
              <a:t>11  </a:t>
            </a:r>
            <a:r>
              <a:rPr lang="zh-CN" sz="23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心到小指为心经，手臂内侧属阴经；循环系统掌控中，胸口沉闷与头痛；心烦失眠也多梦，肩与前胸多疼痛；目赤颧红口干躁，血液不良喜安静；心事多来压力重</a:t>
            </a:r>
            <a:endParaRPr sz="23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6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300">
                <a:solidFill>
                  <a:srgbClr val="FF0000"/>
                </a:solidFill>
              </a:rPr>
              <a:t>12 </a:t>
            </a:r>
            <a:r>
              <a:rPr lang="zh-CN" sz="23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小指肩窝小肠经，手臂外侧属阳经；消化神经掌控重，太阳耳部会疼痛；经前腹胀后脑痛，后背肩胛至背痛。</a:t>
            </a:r>
            <a:endParaRPr sz="23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300">
                <a:solidFill>
                  <a:srgbClr val="FF0000"/>
                </a:solidFill>
              </a:rPr>
              <a:t>13</a:t>
            </a:r>
            <a:r>
              <a:rPr lang="zh-CN" sz="2300">
                <a:solidFill>
                  <a:schemeClr val="dk1"/>
                </a:solidFill>
              </a:rPr>
              <a:t>  </a:t>
            </a:r>
            <a:r>
              <a:rPr lang="zh-CN" sz="23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胸到中指心包经，手臂内侧属阴经；分泌循环掌控中，循环差异血管病；心跳过快还便秘，心烦目赤上肢痛。</a:t>
            </a:r>
            <a:endParaRPr sz="23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300">
                <a:solidFill>
                  <a:srgbClr val="FF0000"/>
                </a:solidFill>
              </a:rPr>
              <a:t>14  </a:t>
            </a:r>
            <a:r>
              <a:rPr lang="zh-CN" sz="23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无名至肩三焦经，手臂外侧属阳经；分泌循环掌控中，免疫下降忧郁症；疲劳易得慢性病。</a:t>
            </a:r>
            <a:endParaRPr sz="23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6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300">
                <a:solidFill>
                  <a:schemeClr val="dk1"/>
                </a:solidFill>
              </a:rPr>
              <a:t>一.</a:t>
            </a:r>
            <a:r>
              <a:rPr lang="zh-CN" sz="2000">
                <a:solidFill>
                  <a:schemeClr val="dk1"/>
                </a:solidFill>
              </a:rPr>
              <a:t>   </a:t>
            </a:r>
            <a:r>
              <a:rPr b="1" lang="zh-CN" sz="23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作业</a:t>
            </a:r>
            <a:endParaRPr b="1" sz="23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300">
                <a:solidFill>
                  <a:schemeClr val="dk1"/>
                </a:solidFill>
              </a:rPr>
              <a:t>  </a:t>
            </a:r>
            <a:r>
              <a:rPr lang="zh-CN" sz="2300">
                <a:solidFill>
                  <a:schemeClr val="dk1"/>
                </a:solidFill>
              </a:rPr>
              <a:t>1. 试述</a:t>
            </a:r>
            <a:r>
              <a:rPr lang="zh-CN" sz="23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经络的作用</a:t>
            </a:r>
            <a:r>
              <a:rPr lang="zh-CN" sz="2300">
                <a:solidFill>
                  <a:schemeClr val="dk1"/>
                </a:solidFill>
              </a:rPr>
              <a:t> 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300">
                <a:solidFill>
                  <a:schemeClr val="dk1"/>
                </a:solidFill>
              </a:rPr>
              <a:t>  2. </a:t>
            </a:r>
            <a:r>
              <a:rPr lang="zh-CN" sz="23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写出十二经络的命名和组成</a:t>
            </a:r>
            <a:r>
              <a:rPr lang="zh-CN" sz="2300">
                <a:solidFill>
                  <a:schemeClr val="dk1"/>
                </a:solidFill>
              </a:rPr>
              <a:t>  </a:t>
            </a:r>
            <a:r>
              <a:rPr lang="zh-CN" sz="23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（肺大胃脾心小肠，膀肾包焦胆肝乡）。</a:t>
            </a:r>
            <a:endParaRPr sz="23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300">
                <a:solidFill>
                  <a:schemeClr val="dk1"/>
                </a:solidFill>
              </a:rPr>
              <a:t>  3. </a:t>
            </a:r>
            <a:r>
              <a:rPr lang="zh-CN" sz="23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写出十二经脉流注顺序</a:t>
            </a:r>
            <a:endParaRPr sz="23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075" y="152400"/>
            <a:ext cx="7693832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050" y="152400"/>
            <a:ext cx="775989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838" y="152400"/>
            <a:ext cx="8164320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163" y="152400"/>
            <a:ext cx="814566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